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7" r:id="rId2"/>
    <p:sldId id="258" r:id="rId3"/>
    <p:sldId id="260" r:id="rId4"/>
    <p:sldId id="259" r:id="rId5"/>
    <p:sldId id="261" r:id="rId6"/>
    <p:sldId id="262"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B4B8BAD6-1135-41C4-BE4B-CA66B83D8CEA}" type="datetimeFigureOut">
              <a:rPr lang="en-IN" smtClean="0"/>
              <a:t>26-07-2024</a:t>
            </a:fld>
            <a:endParaRPr lang="en-IN"/>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IN"/>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FC5763F4-24FA-4482-8C88-0861AA4CD295}" type="slidenum">
              <a:rPr lang="en-IN" smtClean="0"/>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B4B8BAD6-1135-41C4-BE4B-CA66B83D8CEA}" type="datetimeFigureOut">
              <a:rPr lang="en-IN" smtClean="0"/>
              <a:t>26-07-2024</a:t>
            </a:fld>
            <a:endParaRPr lang="en-IN"/>
          </a:p>
        </p:txBody>
      </p:sp>
      <p:sp>
        <p:nvSpPr>
          <p:cNvPr id="9" name="Slide Number Placeholder 8"/>
          <p:cNvSpPr>
            <a:spLocks noGrp="1"/>
          </p:cNvSpPr>
          <p:nvPr>
            <p:ph type="sldNum" sz="quarter" idx="15"/>
          </p:nvPr>
        </p:nvSpPr>
        <p:spPr/>
        <p:txBody>
          <a:bodyPr rtlCol="0"/>
          <a:lstStyle/>
          <a:p>
            <a:fld id="{FC5763F4-24FA-4482-8C88-0861AA4CD295}" type="slidenum">
              <a:rPr lang="en-IN" smtClean="0"/>
              <a:t>‹#›</a:t>
            </a:fld>
            <a:endParaRPr lang="en-IN"/>
          </a:p>
        </p:txBody>
      </p:sp>
      <p:sp>
        <p:nvSpPr>
          <p:cNvPr id="10" name="Footer Placeholder 9"/>
          <p:cNvSpPr>
            <a:spLocks noGrp="1"/>
          </p:cNvSpPr>
          <p:nvPr>
            <p:ph type="ftr" sz="quarter" idx="16"/>
          </p:nvPr>
        </p:nvSpPr>
        <p:spPr/>
        <p:txBody>
          <a:bodyPr rtlCol="0"/>
          <a:lstStyle/>
          <a:p>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B4B8BAD6-1135-41C4-BE4B-CA66B83D8CEA}" type="datetimeFigureOut">
              <a:rPr lang="en-IN" smtClean="0"/>
              <a:t>26-07-2024</a:t>
            </a:fld>
            <a:endParaRPr lang="en-IN"/>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IN"/>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FC5763F4-24FA-4482-8C88-0861AA4CD295}" type="slidenum">
              <a:rPr lang="en-IN" smtClean="0"/>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B4B8BAD6-1135-41C4-BE4B-CA66B83D8CEA}" type="datetimeFigureOut">
              <a:rPr lang="en-IN" smtClean="0"/>
              <a:t>26-07-2024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C5763F4-24FA-4482-8C88-0861AA4CD295}" type="slidenum">
              <a:rPr lang="en-IN" smtClean="0"/>
              <a:t>‹#›</a:t>
            </a:fld>
            <a:endParaRPr lang="en-IN"/>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B4B8BAD6-1135-41C4-BE4B-CA66B83D8CEA}" type="datetimeFigureOut">
              <a:rPr lang="en-IN" smtClean="0"/>
              <a:t>26-07-2024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C5763F4-24FA-4482-8C88-0861AA4CD295}" type="slidenum">
              <a:rPr lang="en-IN" smtClean="0"/>
              <a:t>‹#›</a:t>
            </a:fld>
            <a:endParaRPr lang="en-IN"/>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B4B8BAD6-1135-41C4-BE4B-CA66B83D8CEA}" type="datetimeFigureOut">
              <a:rPr lang="en-IN" smtClean="0"/>
              <a:t>26-07-2024</a:t>
            </a:fld>
            <a:endParaRPr lang="en-IN"/>
          </a:p>
        </p:txBody>
      </p:sp>
      <p:sp>
        <p:nvSpPr>
          <p:cNvPr id="7" name="Slide Number Placeholder 6"/>
          <p:cNvSpPr>
            <a:spLocks noGrp="1"/>
          </p:cNvSpPr>
          <p:nvPr>
            <p:ph type="sldNum" sz="quarter" idx="11"/>
          </p:nvPr>
        </p:nvSpPr>
        <p:spPr/>
        <p:txBody>
          <a:bodyPr rtlCol="0"/>
          <a:lstStyle/>
          <a:p>
            <a:fld id="{FC5763F4-24FA-4482-8C88-0861AA4CD295}" type="slidenum">
              <a:rPr lang="en-IN" smtClean="0"/>
              <a:t>‹#›</a:t>
            </a:fld>
            <a:endParaRPr lang="en-IN"/>
          </a:p>
        </p:txBody>
      </p:sp>
      <p:sp>
        <p:nvSpPr>
          <p:cNvPr id="8" name="Footer Placeholder 7"/>
          <p:cNvSpPr>
            <a:spLocks noGrp="1"/>
          </p:cNvSpPr>
          <p:nvPr>
            <p:ph type="ftr" sz="quarter" idx="12"/>
          </p:nvPr>
        </p:nvSpPr>
        <p:spPr/>
        <p:txBody>
          <a:bodyPr rtlCol="0"/>
          <a:lstStyle/>
          <a:p>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B8BAD6-1135-41C4-BE4B-CA66B83D8CEA}" type="datetimeFigureOut">
              <a:rPr lang="en-IN" smtClean="0"/>
              <a:t>26-07-2024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C5763F4-24FA-4482-8C88-0861AA4CD295}"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B4B8BAD6-1135-41C4-BE4B-CA66B83D8CEA}" type="datetimeFigureOut">
              <a:rPr lang="en-IN" smtClean="0"/>
              <a:t>26-07-2024</a:t>
            </a:fld>
            <a:endParaRPr lang="en-IN"/>
          </a:p>
        </p:txBody>
      </p:sp>
      <p:sp>
        <p:nvSpPr>
          <p:cNvPr id="22" name="Slide Number Placeholder 21"/>
          <p:cNvSpPr>
            <a:spLocks noGrp="1"/>
          </p:cNvSpPr>
          <p:nvPr>
            <p:ph type="sldNum" sz="quarter" idx="15"/>
          </p:nvPr>
        </p:nvSpPr>
        <p:spPr/>
        <p:txBody>
          <a:bodyPr rtlCol="0"/>
          <a:lstStyle/>
          <a:p>
            <a:fld id="{FC5763F4-24FA-4482-8C88-0861AA4CD295}" type="slidenum">
              <a:rPr lang="en-IN" smtClean="0"/>
              <a:t>‹#›</a:t>
            </a:fld>
            <a:endParaRPr lang="en-IN"/>
          </a:p>
        </p:txBody>
      </p:sp>
      <p:sp>
        <p:nvSpPr>
          <p:cNvPr id="23" name="Footer Placeholder 22"/>
          <p:cNvSpPr>
            <a:spLocks noGrp="1"/>
          </p:cNvSpPr>
          <p:nvPr>
            <p:ph type="ftr" sz="quarter" idx="16"/>
          </p:nvPr>
        </p:nvSpPr>
        <p:spPr/>
        <p:txBody>
          <a:bodyPr rtlCol="0"/>
          <a:lstStyle/>
          <a:p>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B4B8BAD6-1135-41C4-BE4B-CA66B83D8CEA}" type="datetimeFigureOut">
              <a:rPr lang="en-IN" smtClean="0"/>
              <a:t>26-07-2024</a:t>
            </a:fld>
            <a:endParaRPr lang="en-IN"/>
          </a:p>
        </p:txBody>
      </p:sp>
      <p:sp>
        <p:nvSpPr>
          <p:cNvPr id="18" name="Slide Number Placeholder 17"/>
          <p:cNvSpPr>
            <a:spLocks noGrp="1"/>
          </p:cNvSpPr>
          <p:nvPr>
            <p:ph type="sldNum" sz="quarter" idx="11"/>
          </p:nvPr>
        </p:nvSpPr>
        <p:spPr/>
        <p:txBody>
          <a:bodyPr rtlCol="0"/>
          <a:lstStyle/>
          <a:p>
            <a:fld id="{FC5763F4-24FA-4482-8C88-0861AA4CD295}" type="slidenum">
              <a:rPr lang="en-IN" smtClean="0"/>
              <a:t>‹#›</a:t>
            </a:fld>
            <a:endParaRPr lang="en-IN"/>
          </a:p>
        </p:txBody>
      </p:sp>
      <p:sp>
        <p:nvSpPr>
          <p:cNvPr id="21" name="Footer Placeholder 20"/>
          <p:cNvSpPr>
            <a:spLocks noGrp="1"/>
          </p:cNvSpPr>
          <p:nvPr>
            <p:ph type="ftr" sz="quarter" idx="12"/>
          </p:nvPr>
        </p:nvSpPr>
        <p:spPr/>
        <p:txBody>
          <a:bodyPr rtlCol="0"/>
          <a:lstStyle/>
          <a:p>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B8BAD6-1135-41C4-BE4B-CA66B83D8CEA}" type="datetimeFigureOut">
              <a:rPr lang="en-IN" smtClean="0"/>
              <a:t>26-07-2024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5763F4-24FA-4482-8C88-0861AA4CD295}"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B8BAD6-1135-41C4-BE4B-CA66B83D8CEA}" type="datetimeFigureOut">
              <a:rPr lang="en-IN" smtClean="0"/>
              <a:t>26-07-2024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5763F4-24FA-4482-8C88-0861AA4CD295}"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4B8BAD6-1135-41C4-BE4B-CA66B83D8CEA}" type="datetimeFigureOut">
              <a:rPr lang="en-IN" smtClean="0"/>
              <a:t>26-07-2024</a:t>
            </a:fld>
            <a:endParaRPr lang="en-IN"/>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IN"/>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C5763F4-24FA-4482-8C88-0861AA4CD295}"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47864" y="1196752"/>
            <a:ext cx="242374" cy="369332"/>
          </a:xfrm>
          <a:prstGeom prst="rect">
            <a:avLst/>
          </a:prstGeom>
          <a:noFill/>
        </p:spPr>
        <p:txBody>
          <a:bodyPr wrap="none" rtlCol="0">
            <a:spAutoFit/>
          </a:bodyPr>
          <a:lstStyle/>
          <a:p>
            <a:r>
              <a:rPr lang="en-US" dirty="0"/>
              <a:t> </a:t>
            </a:r>
            <a:endParaRPr lang="en-IN" dirty="0"/>
          </a:p>
        </p:txBody>
      </p:sp>
      <p:sp>
        <p:nvSpPr>
          <p:cNvPr id="3" name="TextBox 2"/>
          <p:cNvSpPr txBox="1"/>
          <p:nvPr/>
        </p:nvSpPr>
        <p:spPr>
          <a:xfrm>
            <a:off x="179512" y="116632"/>
            <a:ext cx="8496944" cy="6647974"/>
          </a:xfrm>
          <a:prstGeom prst="rect">
            <a:avLst/>
          </a:prstGeom>
          <a:noFill/>
        </p:spPr>
        <p:txBody>
          <a:bodyPr wrap="square" rtlCol="0">
            <a:spAutoFit/>
          </a:bodyPr>
          <a:lstStyle/>
          <a:p>
            <a:pPr algn="just">
              <a:lnSpc>
                <a:spcPct val="150000"/>
              </a:lnSpc>
            </a:pPr>
            <a:r>
              <a:rPr lang="en-US" sz="3200" b="1" dirty="0" smtClean="0">
                <a:latin typeface="Times New Roman" pitchFamily="18" charset="0"/>
                <a:cs typeface="Times New Roman" pitchFamily="18" charset="0"/>
              </a:rPr>
              <a:t>Meaning of Sociology:</a:t>
            </a:r>
          </a:p>
          <a:p>
            <a:pPr algn="just">
              <a:lnSpc>
                <a:spcPct val="150000"/>
              </a:lnSpc>
            </a:pPr>
            <a:r>
              <a:rPr lang="en-US" sz="2800" dirty="0" smtClean="0">
                <a:latin typeface="Times New Roman" pitchFamily="18" charset="0"/>
                <a:cs typeface="Times New Roman" pitchFamily="18" charset="0"/>
              </a:rPr>
              <a:t>Sociology is known as science of society. </a:t>
            </a:r>
            <a:r>
              <a:rPr lang="en-US" sz="2800" dirty="0" err="1" smtClean="0">
                <a:latin typeface="Times New Roman" pitchFamily="18" charset="0"/>
                <a:cs typeface="Times New Roman" pitchFamily="18" charset="0"/>
              </a:rPr>
              <a:t>Auguste</a:t>
            </a:r>
            <a:r>
              <a:rPr lang="en-US" sz="2800" dirty="0" smtClean="0">
                <a:latin typeface="Times New Roman" pitchFamily="18" charset="0"/>
                <a:cs typeface="Times New Roman" pitchFamily="18" charset="0"/>
              </a:rPr>
              <a:t> Comte is known as Father of Sociology. Comte is the first person who differentiated sociology from other social sciences. Comte introduced the word Sociology for the first time in his famous book “Positive Philosophy” in 1839. </a:t>
            </a:r>
          </a:p>
          <a:p>
            <a:pPr algn="just">
              <a:lnSpc>
                <a:spcPct val="150000"/>
              </a:lnSpc>
            </a:pPr>
            <a:r>
              <a:rPr lang="en-US" sz="2800" dirty="0" smtClean="0">
                <a:latin typeface="Times New Roman" pitchFamily="18" charset="0"/>
                <a:cs typeface="Times New Roman" pitchFamily="18" charset="0"/>
              </a:rPr>
              <a:t>The word Sociology is derived from the </a:t>
            </a:r>
            <a:r>
              <a:rPr lang="en-US" sz="2800" b="1" dirty="0">
                <a:latin typeface="Times New Roman" pitchFamily="18" charset="0"/>
                <a:cs typeface="Times New Roman" pitchFamily="18" charset="0"/>
              </a:rPr>
              <a:t>L</a:t>
            </a:r>
            <a:r>
              <a:rPr lang="en-US" sz="2800" b="1" dirty="0" smtClean="0">
                <a:latin typeface="Times New Roman" pitchFamily="18" charset="0"/>
                <a:cs typeface="Times New Roman" pitchFamily="18" charset="0"/>
              </a:rPr>
              <a:t>atin</a:t>
            </a:r>
            <a:r>
              <a:rPr lang="en-US" sz="2800" dirty="0" smtClean="0">
                <a:latin typeface="Times New Roman" pitchFamily="18" charset="0"/>
                <a:cs typeface="Times New Roman" pitchFamily="18" charset="0"/>
              </a:rPr>
              <a:t> word </a:t>
            </a:r>
            <a:r>
              <a:rPr lang="en-US" sz="2800" b="1" dirty="0" err="1" smtClean="0">
                <a:latin typeface="Times New Roman" pitchFamily="18" charset="0"/>
                <a:cs typeface="Times New Roman" pitchFamily="18" charset="0"/>
              </a:rPr>
              <a:t>Socius</a:t>
            </a:r>
            <a:r>
              <a:rPr lang="en-US" sz="2800" dirty="0" smtClean="0">
                <a:latin typeface="Times New Roman" pitchFamily="18" charset="0"/>
                <a:cs typeface="Times New Roman" pitchFamily="18" charset="0"/>
              </a:rPr>
              <a:t> meaning companion or associate or society, and </a:t>
            </a:r>
            <a:r>
              <a:rPr lang="en-US" sz="2800" b="1" dirty="0" smtClean="0">
                <a:latin typeface="Times New Roman" pitchFamily="18" charset="0"/>
                <a:cs typeface="Times New Roman" pitchFamily="18" charset="0"/>
              </a:rPr>
              <a:t>Greek</a:t>
            </a:r>
            <a:r>
              <a:rPr lang="en-US" sz="2800" dirty="0" smtClean="0">
                <a:latin typeface="Times New Roman" pitchFamily="18" charset="0"/>
                <a:cs typeface="Times New Roman" pitchFamily="18" charset="0"/>
              </a:rPr>
              <a:t> word </a:t>
            </a:r>
            <a:r>
              <a:rPr lang="en-US" sz="2800" b="1" dirty="0" smtClean="0">
                <a:latin typeface="Times New Roman" pitchFamily="18" charset="0"/>
                <a:cs typeface="Times New Roman" pitchFamily="18" charset="0"/>
              </a:rPr>
              <a:t>Logos</a:t>
            </a:r>
            <a:r>
              <a:rPr lang="en-US" sz="2800" dirty="0" smtClean="0">
                <a:latin typeface="Times New Roman" pitchFamily="18" charset="0"/>
                <a:cs typeface="Times New Roman" pitchFamily="18" charset="0"/>
              </a:rPr>
              <a:t> meaning study or science. Thus the etymological meaning of Sociology is Science of society.</a:t>
            </a:r>
          </a:p>
        </p:txBody>
      </p:sp>
    </p:spTree>
    <p:extLst>
      <p:ext uri="{BB962C8B-B14F-4D97-AF65-F5344CB8AC3E}">
        <p14:creationId xmlns:p14="http://schemas.microsoft.com/office/powerpoint/2010/main" val="3809196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19" y="0"/>
            <a:ext cx="8424937" cy="6032421"/>
          </a:xfrm>
          <a:prstGeom prst="rect">
            <a:avLst/>
          </a:prstGeom>
          <a:noFill/>
        </p:spPr>
        <p:txBody>
          <a:bodyPr wrap="square" rtlCol="0">
            <a:spAutoFit/>
          </a:bodyPr>
          <a:lstStyle/>
          <a:p>
            <a:pPr algn="just"/>
            <a:r>
              <a:rPr lang="en-US" sz="3200" b="1" dirty="0" smtClean="0">
                <a:latin typeface="Times New Roman" pitchFamily="18" charset="0"/>
                <a:cs typeface="Times New Roman" pitchFamily="18" charset="0"/>
              </a:rPr>
              <a:t>Definitions of Sociology:</a:t>
            </a:r>
          </a:p>
          <a:p>
            <a:pPr algn="just">
              <a:lnSpc>
                <a:spcPct val="150000"/>
              </a:lnSpc>
            </a:pPr>
            <a:r>
              <a:rPr lang="en-US" sz="2800" dirty="0" smtClean="0">
                <a:latin typeface="Times New Roman" pitchFamily="18" charset="0"/>
                <a:cs typeface="Times New Roman" pitchFamily="18" charset="0"/>
              </a:rPr>
              <a:t>According to </a:t>
            </a:r>
            <a:r>
              <a:rPr lang="en-US" sz="2800" dirty="0" err="1" smtClean="0">
                <a:latin typeface="Times New Roman" pitchFamily="18" charset="0"/>
                <a:cs typeface="Times New Roman" pitchFamily="18" charset="0"/>
              </a:rPr>
              <a:t>Auguste</a:t>
            </a:r>
            <a:r>
              <a:rPr lang="en-US" sz="2800" dirty="0" smtClean="0">
                <a:latin typeface="Times New Roman" pitchFamily="18" charset="0"/>
                <a:cs typeface="Times New Roman" pitchFamily="18" charset="0"/>
              </a:rPr>
              <a:t> Comte, “Sociology is the science of social phenomena subject to natural and invariable laws, the discovery of which is the object of investigation.”</a:t>
            </a:r>
          </a:p>
          <a:p>
            <a:pPr algn="just">
              <a:lnSpc>
                <a:spcPct val="150000"/>
              </a:lnSpc>
            </a:pPr>
            <a:r>
              <a:rPr lang="en-US" sz="2800" dirty="0" smtClean="0">
                <a:latin typeface="Times New Roman" pitchFamily="18" charset="0"/>
                <a:cs typeface="Times New Roman" pitchFamily="18" charset="0"/>
              </a:rPr>
              <a:t>According to Kingsley Davis, “ Sociology is a general science of society.”</a:t>
            </a:r>
          </a:p>
          <a:p>
            <a:pPr algn="just">
              <a:lnSpc>
                <a:spcPct val="150000"/>
              </a:lnSpc>
            </a:pPr>
            <a:r>
              <a:rPr lang="en-US" sz="2800" dirty="0" smtClean="0">
                <a:latin typeface="Times New Roman" pitchFamily="18" charset="0"/>
                <a:cs typeface="Times New Roman" pitchFamily="18" charset="0"/>
              </a:rPr>
              <a:t>According to Emile Durkheim, “Sociology is the science of social institutions.”</a:t>
            </a:r>
          </a:p>
          <a:p>
            <a:pPr algn="just"/>
            <a:endParaRPr lang="en-IN" dirty="0"/>
          </a:p>
        </p:txBody>
      </p:sp>
    </p:spTree>
    <p:extLst>
      <p:ext uri="{BB962C8B-B14F-4D97-AF65-F5344CB8AC3E}">
        <p14:creationId xmlns:p14="http://schemas.microsoft.com/office/powerpoint/2010/main" val="3011155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3" y="43062"/>
            <a:ext cx="8496944" cy="6340197"/>
          </a:xfrm>
          <a:prstGeom prst="rect">
            <a:avLst/>
          </a:prstGeom>
          <a:noFill/>
        </p:spPr>
        <p:txBody>
          <a:bodyPr wrap="square" rtlCol="0">
            <a:spAutoFit/>
          </a:bodyPr>
          <a:lstStyle/>
          <a:p>
            <a:pPr algn="just">
              <a:lnSpc>
                <a:spcPct val="150000"/>
              </a:lnSpc>
            </a:pPr>
            <a:r>
              <a:rPr lang="en-US" sz="2800" dirty="0" smtClean="0">
                <a:latin typeface="Times New Roman" pitchFamily="18" charset="0"/>
                <a:cs typeface="Times New Roman" pitchFamily="18" charset="0"/>
              </a:rPr>
              <a:t>According to Parks, “Sociology is the science of collective </a:t>
            </a:r>
            <a:r>
              <a:rPr lang="en-US" sz="2800" dirty="0" err="1" smtClean="0">
                <a:latin typeface="Times New Roman" pitchFamily="18" charset="0"/>
                <a:cs typeface="Times New Roman" pitchFamily="18" charset="0"/>
              </a:rPr>
              <a:t>behaviour</a:t>
            </a:r>
            <a:r>
              <a:rPr lang="en-US" sz="2800" dirty="0" smtClean="0">
                <a:latin typeface="Times New Roman" pitchFamily="18" charset="0"/>
                <a:cs typeface="Times New Roman" pitchFamily="18" charset="0"/>
              </a:rPr>
              <a:t>.”</a:t>
            </a:r>
          </a:p>
          <a:p>
            <a:pPr algn="just">
              <a:lnSpc>
                <a:spcPct val="150000"/>
              </a:lnSpc>
            </a:pPr>
            <a:r>
              <a:rPr lang="en-US" sz="2800" dirty="0" smtClean="0">
                <a:latin typeface="Times New Roman" pitchFamily="18" charset="0"/>
                <a:cs typeface="Times New Roman" pitchFamily="18" charset="0"/>
              </a:rPr>
              <a:t>According to Marshall Jones, “Sociology is the study of man-in-relationship-to-men.”</a:t>
            </a:r>
          </a:p>
          <a:p>
            <a:pPr algn="just">
              <a:lnSpc>
                <a:spcPct val="150000"/>
              </a:lnSpc>
            </a:pPr>
            <a:r>
              <a:rPr lang="en-US" sz="2800" dirty="0" smtClean="0">
                <a:latin typeface="Times New Roman" pitchFamily="18" charset="0"/>
                <a:cs typeface="Times New Roman" pitchFamily="18" charset="0"/>
              </a:rPr>
              <a:t>According to Alex </a:t>
            </a:r>
            <a:r>
              <a:rPr lang="en-US" sz="2800" dirty="0" err="1" smtClean="0">
                <a:latin typeface="Times New Roman" pitchFamily="18" charset="0"/>
                <a:cs typeface="Times New Roman" pitchFamily="18" charset="0"/>
              </a:rPr>
              <a:t>Inkeles</a:t>
            </a:r>
            <a:r>
              <a:rPr lang="en-US" sz="2800" dirty="0" smtClean="0">
                <a:latin typeface="Times New Roman" pitchFamily="18" charset="0"/>
                <a:cs typeface="Times New Roman" pitchFamily="18" charset="0"/>
              </a:rPr>
              <a:t>, “Sociology is the study of systems of social action and of their inter-relations.”</a:t>
            </a:r>
          </a:p>
          <a:p>
            <a:pPr algn="just">
              <a:lnSpc>
                <a:spcPct val="150000"/>
              </a:lnSpc>
            </a:pPr>
            <a:r>
              <a:rPr lang="en-US" sz="2800" dirty="0" smtClean="0">
                <a:latin typeface="Times New Roman" pitchFamily="18" charset="0"/>
                <a:cs typeface="Times New Roman" pitchFamily="18" charset="0"/>
              </a:rPr>
              <a:t>According to Henry Fairchild, “Sociology is the study of man and his human environment in their relation to each other.”</a:t>
            </a:r>
            <a:endParaRPr lang="en-IN" sz="2800" dirty="0" smtClean="0">
              <a:latin typeface="Times New Roman" pitchFamily="18" charset="0"/>
              <a:cs typeface="Times New Roman" pitchFamily="18" charset="0"/>
            </a:endParaRPr>
          </a:p>
          <a:p>
            <a:endParaRPr lang="en-IN" sz="2800" dirty="0"/>
          </a:p>
        </p:txBody>
      </p:sp>
    </p:spTree>
    <p:extLst>
      <p:ext uri="{BB962C8B-B14F-4D97-AF65-F5344CB8AC3E}">
        <p14:creationId xmlns:p14="http://schemas.microsoft.com/office/powerpoint/2010/main" val="4072425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419" y="34233"/>
            <a:ext cx="8548037" cy="5355312"/>
          </a:xfrm>
          <a:prstGeom prst="rect">
            <a:avLst/>
          </a:prstGeom>
          <a:noFill/>
        </p:spPr>
        <p:txBody>
          <a:bodyPr wrap="square" rtlCol="0">
            <a:spAutoFit/>
          </a:bodyPr>
          <a:lstStyle/>
          <a:p>
            <a:pPr algn="just">
              <a:lnSpc>
                <a:spcPct val="150000"/>
              </a:lnSpc>
            </a:pPr>
            <a:r>
              <a:rPr lang="en-US" sz="3200" b="1" dirty="0" smtClean="0">
                <a:latin typeface="Times New Roman" pitchFamily="18" charset="0"/>
                <a:cs typeface="Times New Roman" pitchFamily="18" charset="0"/>
              </a:rPr>
              <a:t>Scope of Sociology:</a:t>
            </a:r>
          </a:p>
          <a:p>
            <a:pPr algn="just">
              <a:lnSpc>
                <a:spcPct val="150000"/>
              </a:lnSpc>
            </a:pPr>
            <a:r>
              <a:rPr lang="en-US" sz="2800" dirty="0" smtClean="0">
                <a:latin typeface="Times New Roman" pitchFamily="18" charset="0"/>
                <a:cs typeface="Times New Roman" pitchFamily="18" charset="0"/>
              </a:rPr>
              <a:t>Every subject has its own areas of study. It is difficult to determine the beginning and end of the subject. There is no consensus on the part of sociologist with regard to the scope of sociology. However there are two main school of thought regarding scope of sociology.</a:t>
            </a:r>
          </a:p>
          <a:p>
            <a:pPr marL="342900" indent="-342900" algn="just">
              <a:lnSpc>
                <a:spcPct val="150000"/>
              </a:lnSpc>
              <a:buAutoNum type="arabicParenR"/>
            </a:pPr>
            <a:r>
              <a:rPr lang="en-US" sz="2800" dirty="0" smtClean="0">
                <a:latin typeface="Times New Roman" pitchFamily="18" charset="0"/>
                <a:cs typeface="Times New Roman" pitchFamily="18" charset="0"/>
              </a:rPr>
              <a:t>The </a:t>
            </a:r>
            <a:r>
              <a:rPr lang="en-US" sz="2800" dirty="0" err="1">
                <a:latin typeface="Times New Roman" pitchFamily="18" charset="0"/>
                <a:cs typeface="Times New Roman" pitchFamily="18" charset="0"/>
              </a:rPr>
              <a:t>S</a:t>
            </a:r>
            <a:r>
              <a:rPr lang="en-US" sz="2800" dirty="0" err="1" smtClean="0">
                <a:latin typeface="Times New Roman" pitchFamily="18" charset="0"/>
                <a:cs typeface="Times New Roman" pitchFamily="18" charset="0"/>
              </a:rPr>
              <a:t>pecialistic</a:t>
            </a:r>
            <a:r>
              <a:rPr lang="en-US" sz="2800" dirty="0" smtClean="0">
                <a:latin typeface="Times New Roman" pitchFamily="18" charset="0"/>
                <a:cs typeface="Times New Roman" pitchFamily="18" charset="0"/>
              </a:rPr>
              <a:t> or Formalistic   School</a:t>
            </a:r>
          </a:p>
          <a:p>
            <a:pPr marL="342900" indent="-342900" algn="just">
              <a:lnSpc>
                <a:spcPct val="150000"/>
              </a:lnSpc>
              <a:buAutoNum type="arabicParenR"/>
            </a:pPr>
            <a:r>
              <a:rPr lang="en-US" sz="2800" dirty="0" smtClean="0">
                <a:latin typeface="Times New Roman" pitchFamily="18" charset="0"/>
                <a:cs typeface="Times New Roman" pitchFamily="18" charset="0"/>
              </a:rPr>
              <a:t> The Synthetic School</a:t>
            </a:r>
          </a:p>
        </p:txBody>
      </p:sp>
    </p:spTree>
    <p:extLst>
      <p:ext uri="{BB962C8B-B14F-4D97-AF65-F5344CB8AC3E}">
        <p14:creationId xmlns:p14="http://schemas.microsoft.com/office/powerpoint/2010/main" val="1160584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208965"/>
            <a:ext cx="8568952" cy="5632311"/>
          </a:xfrm>
          <a:prstGeom prst="rect">
            <a:avLst/>
          </a:prstGeom>
          <a:noFill/>
        </p:spPr>
        <p:txBody>
          <a:bodyPr wrap="square" rtlCol="0">
            <a:spAutoFit/>
          </a:bodyPr>
          <a:lstStyle/>
          <a:p>
            <a:pPr algn="just">
              <a:lnSpc>
                <a:spcPct val="150000"/>
              </a:lnSpc>
            </a:pPr>
            <a:r>
              <a:rPr lang="en-US" sz="3200" b="1" dirty="0" smtClean="0">
                <a:latin typeface="Times New Roman" pitchFamily="18" charset="0"/>
                <a:cs typeface="Times New Roman" pitchFamily="18" charset="0"/>
              </a:rPr>
              <a:t>Formalistic School:</a:t>
            </a:r>
            <a:r>
              <a:rPr lang="en-US" sz="2800" dirty="0" smtClean="0">
                <a:latin typeface="Times New Roman" pitchFamily="18" charset="0"/>
                <a:cs typeface="Times New Roman" pitchFamily="18" charset="0"/>
              </a:rPr>
              <a:t> </a:t>
            </a:r>
          </a:p>
          <a:p>
            <a:pPr algn="just">
              <a:lnSpc>
                <a:spcPct val="150000"/>
              </a:lnSpc>
            </a:pPr>
            <a:r>
              <a:rPr lang="en-US" sz="2800" dirty="0" smtClean="0">
                <a:latin typeface="Times New Roman" pitchFamily="18" charset="0"/>
                <a:cs typeface="Times New Roman" pitchFamily="18" charset="0"/>
              </a:rPr>
              <a:t>The school is led by George </a:t>
            </a:r>
            <a:r>
              <a:rPr lang="en-US" sz="2800" dirty="0" err="1" smtClean="0">
                <a:latin typeface="Times New Roman" pitchFamily="18" charset="0"/>
                <a:cs typeface="Times New Roman" pitchFamily="18" charset="0"/>
              </a:rPr>
              <a:t>Simmel</a:t>
            </a:r>
            <a:r>
              <a:rPr lang="en-US" sz="2800" dirty="0" smtClean="0">
                <a:latin typeface="Times New Roman" pitchFamily="18" charset="0"/>
                <a:cs typeface="Times New Roman" pitchFamily="18" charset="0"/>
              </a:rPr>
              <a:t>. The other main advocate of this school are </a:t>
            </a:r>
            <a:r>
              <a:rPr lang="en-US" sz="2800" dirty="0" err="1" smtClean="0">
                <a:latin typeface="Times New Roman" pitchFamily="18" charset="0"/>
                <a:cs typeface="Times New Roman" pitchFamily="18" charset="0"/>
              </a:rPr>
              <a:t>Vierkandt</a:t>
            </a:r>
            <a:r>
              <a:rPr lang="en-US" sz="2800" dirty="0" smtClean="0">
                <a:latin typeface="Times New Roman" pitchFamily="18" charset="0"/>
                <a:cs typeface="Times New Roman" pitchFamily="18" charset="0"/>
              </a:rPr>
              <a:t>, Max Weber, Small, Von Wiese and </a:t>
            </a:r>
            <a:r>
              <a:rPr lang="en-US" sz="2800" dirty="0" err="1" smtClean="0">
                <a:latin typeface="Times New Roman" pitchFamily="18" charset="0"/>
                <a:cs typeface="Times New Roman" pitchFamily="18" charset="0"/>
              </a:rPr>
              <a:t>Tonnies</a:t>
            </a:r>
            <a:r>
              <a:rPr lang="en-US" sz="2800" dirty="0" smtClean="0">
                <a:latin typeface="Times New Roman" pitchFamily="18" charset="0"/>
                <a:cs typeface="Times New Roman" pitchFamily="18" charset="0"/>
              </a:rPr>
              <a:t>.</a:t>
            </a:r>
          </a:p>
          <a:p>
            <a:pPr algn="just">
              <a:lnSpc>
                <a:spcPct val="150000"/>
              </a:lnSpc>
            </a:pPr>
            <a:r>
              <a:rPr lang="en-US" sz="2800" dirty="0" smtClean="0">
                <a:latin typeface="Times New Roman" pitchFamily="18" charset="0"/>
                <a:cs typeface="Times New Roman" pitchFamily="18" charset="0"/>
              </a:rPr>
              <a:t>The main Thought of this school is that sociology is a pure and an independent science. As a pure science it has a limited scope. Further it should study only the forms of social relationship and not their content.</a:t>
            </a:r>
          </a:p>
          <a:p>
            <a:endParaRPr lang="en-IN" dirty="0"/>
          </a:p>
        </p:txBody>
      </p:sp>
    </p:spTree>
    <p:extLst>
      <p:ext uri="{BB962C8B-B14F-4D97-AF65-F5344CB8AC3E}">
        <p14:creationId xmlns:p14="http://schemas.microsoft.com/office/powerpoint/2010/main" val="1235855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37958"/>
            <a:ext cx="8496944" cy="6001643"/>
          </a:xfrm>
          <a:prstGeom prst="rect">
            <a:avLst/>
          </a:prstGeom>
          <a:noFill/>
        </p:spPr>
        <p:txBody>
          <a:bodyPr wrap="square" rtlCol="0">
            <a:spAutoFit/>
          </a:bodyPr>
          <a:lstStyle/>
          <a:p>
            <a:pPr algn="just">
              <a:lnSpc>
                <a:spcPct val="150000"/>
              </a:lnSpc>
            </a:pPr>
            <a:r>
              <a:rPr lang="en-US" sz="3200" b="1" dirty="0" smtClean="0">
                <a:latin typeface="Times New Roman" pitchFamily="18" charset="0"/>
                <a:cs typeface="Times New Roman" pitchFamily="18" charset="0"/>
              </a:rPr>
              <a:t>Synthetic School:</a:t>
            </a:r>
          </a:p>
          <a:p>
            <a:pPr algn="just">
              <a:lnSpc>
                <a:spcPct val="150000"/>
              </a:lnSpc>
            </a:pPr>
            <a:r>
              <a:rPr lang="en-US" sz="2800" dirty="0" smtClean="0">
                <a:latin typeface="Times New Roman" pitchFamily="18" charset="0"/>
                <a:cs typeface="Times New Roman" pitchFamily="18" charset="0"/>
              </a:rPr>
              <a:t>The main advocates of this school was Emile Durkheim along with Hob House, Ginsberg and Sorokin.</a:t>
            </a:r>
          </a:p>
          <a:p>
            <a:pPr algn="just">
              <a:lnSpc>
                <a:spcPct val="150000"/>
              </a:lnSpc>
            </a:pPr>
            <a:r>
              <a:rPr lang="en-US" sz="2800" dirty="0" smtClean="0">
                <a:latin typeface="Times New Roman" pitchFamily="18" charset="0"/>
                <a:cs typeface="Times New Roman" pitchFamily="18" charset="0"/>
              </a:rPr>
              <a:t>The main argument of this  school is that all parts of social life are intimately inter-related. Sociology should study social life as a whole. Sociology is the synthesis of all social sciences. The advocates of this school wants to make sociology a general science and not a pure or special social science.</a:t>
            </a:r>
            <a:endParaRPr lang="en-IN" sz="2800" dirty="0">
              <a:latin typeface="Times New Roman" pitchFamily="18" charset="0"/>
              <a:cs typeface="Times New Roman" pitchFamily="18" charset="0"/>
            </a:endParaRPr>
          </a:p>
        </p:txBody>
      </p:sp>
    </p:spTree>
    <p:extLst>
      <p:ext uri="{BB962C8B-B14F-4D97-AF65-F5344CB8AC3E}">
        <p14:creationId xmlns:p14="http://schemas.microsoft.com/office/powerpoint/2010/main" val="3424974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70099"/>
            <a:ext cx="8496944" cy="1877437"/>
          </a:xfrm>
          <a:prstGeom prst="rect">
            <a:avLst/>
          </a:prstGeom>
          <a:noFill/>
        </p:spPr>
        <p:txBody>
          <a:bodyPr wrap="square" rtlCol="0">
            <a:spAutoFit/>
          </a:bodyPr>
          <a:lstStyle/>
          <a:p>
            <a:r>
              <a:rPr lang="en-US" sz="3200" b="1" dirty="0" smtClean="0">
                <a:latin typeface="Times New Roman" pitchFamily="18" charset="0"/>
                <a:cs typeface="Times New Roman" pitchFamily="18" charset="0"/>
              </a:rPr>
              <a:t>References:</a:t>
            </a:r>
          </a:p>
          <a:p>
            <a:pPr marL="342900" indent="-342900">
              <a:buAutoNum type="arabicPeriod"/>
            </a:pPr>
            <a:r>
              <a:rPr lang="en-US" sz="2800" dirty="0" smtClean="0">
                <a:latin typeface="Times New Roman" pitchFamily="18" charset="0"/>
                <a:cs typeface="Times New Roman" pitchFamily="18" charset="0"/>
              </a:rPr>
              <a:t>Shankar </a:t>
            </a:r>
            <a:r>
              <a:rPr lang="en-US" sz="2800" dirty="0" err="1" smtClean="0">
                <a:latin typeface="Times New Roman" pitchFamily="18" charset="0"/>
                <a:cs typeface="Times New Roman" pitchFamily="18" charset="0"/>
              </a:rPr>
              <a:t>Rao</a:t>
            </a:r>
            <a:r>
              <a:rPr lang="en-US" sz="2800" dirty="0" smtClean="0">
                <a:latin typeface="Times New Roman" pitchFamily="18" charset="0"/>
                <a:cs typeface="Times New Roman" pitchFamily="18" charset="0"/>
              </a:rPr>
              <a:t>, C.N. (2008) “Principles of Sociology with an Introduction to Social </a:t>
            </a:r>
            <a:r>
              <a:rPr lang="en-US" sz="2800" dirty="0" smtClean="0">
                <a:latin typeface="Times New Roman" pitchFamily="18" charset="0"/>
                <a:cs typeface="Times New Roman" pitchFamily="18" charset="0"/>
              </a:rPr>
              <a:t>Thought” </a:t>
            </a:r>
            <a:r>
              <a:rPr lang="en-US" sz="2800" dirty="0" err="1" smtClean="0">
                <a:latin typeface="Times New Roman" pitchFamily="18" charset="0"/>
                <a:cs typeface="Times New Roman" pitchFamily="18" charset="0"/>
              </a:rPr>
              <a:t>S.Chand</a:t>
            </a:r>
            <a:r>
              <a:rPr lang="en-US" sz="2800" dirty="0" smtClean="0">
                <a:latin typeface="Times New Roman" pitchFamily="18" charset="0"/>
                <a:cs typeface="Times New Roman" pitchFamily="18" charset="0"/>
              </a:rPr>
              <a:t>, New Delhi.</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31988926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1110</TotalTime>
  <Words>464</Words>
  <Application>Microsoft Office PowerPoint</Application>
  <PresentationFormat>On-screen Show (4:3)</PresentationFormat>
  <Paragraphs>24</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Oriel</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bhawna14786@gmail.com</dc:creator>
  <cp:lastModifiedBy>bhawna14786@gmail.com</cp:lastModifiedBy>
  <cp:revision>10</cp:revision>
  <dcterms:created xsi:type="dcterms:W3CDTF">2024-07-25T10:16:09Z</dcterms:created>
  <dcterms:modified xsi:type="dcterms:W3CDTF">2024-07-26T04:50:24Z</dcterms:modified>
</cp:coreProperties>
</file>